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8" r:id="rId2"/>
    <p:sldId id="257" r:id="rId3"/>
    <p:sldId id="259" r:id="rId4"/>
    <p:sldId id="260" r:id="rId5"/>
    <p:sldId id="261" r:id="rId6"/>
    <p:sldId id="262" r:id="rId7"/>
    <p:sldId id="285"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93F4C-BD70-40D6-9C7D-B72ADC371465}"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0F1469-21E8-481D-95C4-617AC446409C}" type="slidenum">
              <a:rPr lang="en-US" smtClean="0"/>
              <a:t>‹#›</a:t>
            </a:fld>
            <a:endParaRPr lang="en-US"/>
          </a:p>
        </p:txBody>
      </p:sp>
    </p:spTree>
    <p:extLst>
      <p:ext uri="{BB962C8B-B14F-4D97-AF65-F5344CB8AC3E}">
        <p14:creationId xmlns:p14="http://schemas.microsoft.com/office/powerpoint/2010/main" val="1313740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2CF80C-C876-462B-9321-A5D40A1AE468}"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7078E-E543-47C6-A2DF-27725667EA45}" type="slidenum">
              <a:rPr lang="en-US" smtClean="0"/>
              <a:t>‹#›</a:t>
            </a:fld>
            <a:endParaRPr lang="en-US"/>
          </a:p>
        </p:txBody>
      </p:sp>
    </p:spTree>
    <p:extLst>
      <p:ext uri="{BB962C8B-B14F-4D97-AF65-F5344CB8AC3E}">
        <p14:creationId xmlns:p14="http://schemas.microsoft.com/office/powerpoint/2010/main" val="4048137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CF80C-C876-462B-9321-A5D40A1AE468}"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7078E-E543-47C6-A2DF-27725667EA45}" type="slidenum">
              <a:rPr lang="en-US" smtClean="0"/>
              <a:t>‹#›</a:t>
            </a:fld>
            <a:endParaRPr lang="en-US"/>
          </a:p>
        </p:txBody>
      </p:sp>
    </p:spTree>
    <p:extLst>
      <p:ext uri="{BB962C8B-B14F-4D97-AF65-F5344CB8AC3E}">
        <p14:creationId xmlns:p14="http://schemas.microsoft.com/office/powerpoint/2010/main" val="357350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CF80C-C876-462B-9321-A5D40A1AE468}"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7078E-E543-47C6-A2DF-27725667EA45}" type="slidenum">
              <a:rPr lang="en-US" smtClean="0"/>
              <a:t>‹#›</a:t>
            </a:fld>
            <a:endParaRPr lang="en-US"/>
          </a:p>
        </p:txBody>
      </p:sp>
    </p:spTree>
    <p:extLst>
      <p:ext uri="{BB962C8B-B14F-4D97-AF65-F5344CB8AC3E}">
        <p14:creationId xmlns:p14="http://schemas.microsoft.com/office/powerpoint/2010/main" val="270616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CF80C-C876-462B-9321-A5D40A1AE468}"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7078E-E543-47C6-A2DF-27725667EA45}" type="slidenum">
              <a:rPr lang="en-US" smtClean="0"/>
              <a:t>‹#›</a:t>
            </a:fld>
            <a:endParaRPr lang="en-US"/>
          </a:p>
        </p:txBody>
      </p:sp>
    </p:spTree>
    <p:extLst>
      <p:ext uri="{BB962C8B-B14F-4D97-AF65-F5344CB8AC3E}">
        <p14:creationId xmlns:p14="http://schemas.microsoft.com/office/powerpoint/2010/main" val="330663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72CF80C-C876-462B-9321-A5D40A1AE468}"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7078E-E543-47C6-A2DF-27725667EA45}" type="slidenum">
              <a:rPr lang="en-US" smtClean="0"/>
              <a:t>‹#›</a:t>
            </a:fld>
            <a:endParaRPr lang="en-US"/>
          </a:p>
        </p:txBody>
      </p:sp>
    </p:spTree>
    <p:extLst>
      <p:ext uri="{BB962C8B-B14F-4D97-AF65-F5344CB8AC3E}">
        <p14:creationId xmlns:p14="http://schemas.microsoft.com/office/powerpoint/2010/main" val="774929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2CF80C-C876-462B-9321-A5D40A1AE468}"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7078E-E543-47C6-A2DF-27725667EA45}" type="slidenum">
              <a:rPr lang="en-US" smtClean="0"/>
              <a:t>‹#›</a:t>
            </a:fld>
            <a:endParaRPr lang="en-US"/>
          </a:p>
        </p:txBody>
      </p:sp>
    </p:spTree>
    <p:extLst>
      <p:ext uri="{BB962C8B-B14F-4D97-AF65-F5344CB8AC3E}">
        <p14:creationId xmlns:p14="http://schemas.microsoft.com/office/powerpoint/2010/main" val="3889365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2CF80C-C876-462B-9321-A5D40A1AE468}" type="datetimeFigureOut">
              <a:rPr lang="en-US" smtClean="0"/>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7078E-E543-47C6-A2DF-27725667EA45}" type="slidenum">
              <a:rPr lang="en-US" smtClean="0"/>
              <a:t>‹#›</a:t>
            </a:fld>
            <a:endParaRPr lang="en-US"/>
          </a:p>
        </p:txBody>
      </p:sp>
    </p:spTree>
    <p:extLst>
      <p:ext uri="{BB962C8B-B14F-4D97-AF65-F5344CB8AC3E}">
        <p14:creationId xmlns:p14="http://schemas.microsoft.com/office/powerpoint/2010/main" val="3295900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2CF80C-C876-462B-9321-A5D40A1AE468}" type="datetimeFigureOut">
              <a:rPr lang="en-US" smtClean="0"/>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7078E-E543-47C6-A2DF-27725667EA45}" type="slidenum">
              <a:rPr lang="en-US" smtClean="0"/>
              <a:t>‹#›</a:t>
            </a:fld>
            <a:endParaRPr lang="en-US"/>
          </a:p>
        </p:txBody>
      </p:sp>
    </p:spTree>
    <p:extLst>
      <p:ext uri="{BB962C8B-B14F-4D97-AF65-F5344CB8AC3E}">
        <p14:creationId xmlns:p14="http://schemas.microsoft.com/office/powerpoint/2010/main" val="182511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CF80C-C876-462B-9321-A5D40A1AE468}" type="datetimeFigureOut">
              <a:rPr lang="en-US" smtClean="0"/>
              <a:t>12/12/2022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7078E-E543-47C6-A2DF-27725667EA45}" type="slidenum">
              <a:rPr lang="en-US" smtClean="0"/>
              <a:t>‹#›</a:t>
            </a:fld>
            <a:endParaRPr lang="en-US"/>
          </a:p>
        </p:txBody>
      </p:sp>
    </p:spTree>
    <p:extLst>
      <p:ext uri="{BB962C8B-B14F-4D97-AF65-F5344CB8AC3E}">
        <p14:creationId xmlns:p14="http://schemas.microsoft.com/office/powerpoint/2010/main" val="3121220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2CF80C-C876-462B-9321-A5D40A1AE468}"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7078E-E543-47C6-A2DF-27725667EA45}" type="slidenum">
              <a:rPr lang="en-US" smtClean="0"/>
              <a:t>‹#›</a:t>
            </a:fld>
            <a:endParaRPr lang="en-US"/>
          </a:p>
        </p:txBody>
      </p:sp>
    </p:spTree>
    <p:extLst>
      <p:ext uri="{BB962C8B-B14F-4D97-AF65-F5344CB8AC3E}">
        <p14:creationId xmlns:p14="http://schemas.microsoft.com/office/powerpoint/2010/main" val="1916314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2CF80C-C876-462B-9321-A5D40A1AE468}"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7078E-E543-47C6-A2DF-27725667EA45}" type="slidenum">
              <a:rPr lang="en-US" smtClean="0"/>
              <a:t>‹#›</a:t>
            </a:fld>
            <a:endParaRPr lang="en-US"/>
          </a:p>
        </p:txBody>
      </p:sp>
    </p:spTree>
    <p:extLst>
      <p:ext uri="{BB962C8B-B14F-4D97-AF65-F5344CB8AC3E}">
        <p14:creationId xmlns:p14="http://schemas.microsoft.com/office/powerpoint/2010/main" val="1671792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CF80C-C876-462B-9321-A5D40A1AE468}" type="datetimeFigureOut">
              <a:rPr lang="en-US" smtClean="0"/>
              <a:t>12/12/2022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7078E-E543-47C6-A2DF-27725667EA45}" type="slidenum">
              <a:rPr lang="en-US" smtClean="0"/>
              <a:t>‹#›</a:t>
            </a:fld>
            <a:endParaRPr lang="en-US"/>
          </a:p>
        </p:txBody>
      </p:sp>
    </p:spTree>
    <p:extLst>
      <p:ext uri="{BB962C8B-B14F-4D97-AF65-F5344CB8AC3E}">
        <p14:creationId xmlns:p14="http://schemas.microsoft.com/office/powerpoint/2010/main" val="1710952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t>
            </a:r>
            <a:r>
              <a:rPr lang="en-US" sz="2400" dirty="0" smtClean="0">
                <a:solidFill>
                  <a:srgbClr val="C00000"/>
                </a:solidFill>
                <a:latin typeface="Arial Black" panose="020B0A04020102020204" pitchFamily="34" charset="0"/>
              </a:rPr>
              <a:t> </a:t>
            </a:r>
            <a:br>
              <a:rPr lang="en-US" sz="2400" dirty="0" smtClean="0">
                <a:solidFill>
                  <a:srgbClr val="C00000"/>
                </a:solidFill>
                <a:latin typeface="Arial Black" panose="020B0A04020102020204" pitchFamily="34" charset="0"/>
              </a:rPr>
            </a:br>
            <a:r>
              <a:rPr lang="en-US" sz="2400" dirty="0">
                <a:solidFill>
                  <a:srgbClr val="C00000"/>
                </a:solidFill>
                <a:latin typeface="Arial Black" panose="020B0A04020102020204" pitchFamily="34" charset="0"/>
              </a:rPr>
              <a:t/>
            </a:r>
            <a:br>
              <a:rPr lang="en-US" sz="2400" dirty="0">
                <a:solidFill>
                  <a:srgbClr val="C00000"/>
                </a:solidFill>
                <a:latin typeface="Arial Black" panose="020B0A04020102020204" pitchFamily="34" charset="0"/>
              </a:rPr>
            </a:br>
            <a:r>
              <a:rPr lang="en-US" sz="2400" dirty="0" smtClean="0">
                <a:solidFill>
                  <a:srgbClr val="C00000"/>
                </a:solidFill>
                <a:latin typeface="Arial Black" panose="020B0A04020102020204" pitchFamily="34" charset="0"/>
              </a:rPr>
              <a:t/>
            </a:r>
            <a:br>
              <a:rPr lang="en-US" sz="2400" dirty="0" smtClean="0">
                <a:solidFill>
                  <a:srgbClr val="C00000"/>
                </a:solidFill>
                <a:latin typeface="Arial Black" panose="020B0A04020102020204" pitchFamily="34" charset="0"/>
              </a:rPr>
            </a:br>
            <a:r>
              <a:rPr lang="en-US" sz="2400" dirty="0" smtClean="0">
                <a:solidFill>
                  <a:srgbClr val="C00000"/>
                </a:solidFill>
                <a:latin typeface="Arial Black" panose="020B0A04020102020204" pitchFamily="34" charset="0"/>
              </a:rPr>
              <a:t/>
            </a:r>
            <a:br>
              <a:rPr lang="en-US" sz="2400" dirty="0" smtClean="0">
                <a:solidFill>
                  <a:srgbClr val="C00000"/>
                </a:solidFill>
                <a:latin typeface="Arial Black" panose="020B0A04020102020204" pitchFamily="34" charset="0"/>
              </a:rPr>
            </a:br>
            <a:r>
              <a:rPr lang="en-US" sz="2400" dirty="0">
                <a:solidFill>
                  <a:srgbClr val="C00000"/>
                </a:solidFill>
                <a:latin typeface="Arial Black" panose="020B0A04020102020204" pitchFamily="34" charset="0"/>
              </a:rPr>
              <a:t/>
            </a:r>
            <a:br>
              <a:rPr lang="en-US" sz="2400" dirty="0">
                <a:solidFill>
                  <a:srgbClr val="C00000"/>
                </a:solidFill>
                <a:latin typeface="Arial Black" panose="020B0A04020102020204" pitchFamily="34" charset="0"/>
              </a:rPr>
            </a:br>
            <a:r>
              <a:rPr lang="en-US" sz="2400" dirty="0" smtClean="0">
                <a:solidFill>
                  <a:srgbClr val="C00000"/>
                </a:solidFill>
                <a:latin typeface="Arial Black" panose="020B0A04020102020204" pitchFamily="34" charset="0"/>
              </a:rPr>
              <a:t/>
            </a:r>
            <a:br>
              <a:rPr lang="en-US" sz="2400" dirty="0" smtClean="0">
                <a:solidFill>
                  <a:srgbClr val="C00000"/>
                </a:solidFill>
                <a:latin typeface="Arial Black" panose="020B0A04020102020204" pitchFamily="34" charset="0"/>
              </a:rPr>
            </a:br>
            <a:r>
              <a:rPr lang="en-US" sz="2400" dirty="0" smtClean="0">
                <a:solidFill>
                  <a:srgbClr val="C00000"/>
                </a:solidFill>
                <a:latin typeface="Arial Black" panose="020B0A04020102020204" pitchFamily="34" charset="0"/>
              </a:rPr>
              <a:t/>
            </a:r>
            <a:br>
              <a:rPr lang="en-US" sz="2400" dirty="0" smtClean="0">
                <a:solidFill>
                  <a:srgbClr val="C00000"/>
                </a:solidFill>
                <a:latin typeface="Arial Black" panose="020B0A04020102020204" pitchFamily="34" charset="0"/>
              </a:rPr>
            </a:br>
            <a:r>
              <a:rPr lang="en-US" sz="2400" dirty="0" smtClean="0">
                <a:solidFill>
                  <a:srgbClr val="C00000"/>
                </a:solidFill>
                <a:latin typeface="Arial Black" panose="020B0A04020102020204" pitchFamily="34" charset="0"/>
              </a:rPr>
              <a:t>                  CSE302:COMPUTER NETWORKS PROJECT</a:t>
            </a:r>
            <a:endParaRPr lang="en-US" sz="2400" dirty="0">
              <a:solidFill>
                <a:srgbClr val="C00000"/>
              </a:solidFill>
              <a:latin typeface="Arial Black" panose="020B0A040201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520" y="191542"/>
            <a:ext cx="10874828" cy="2777538"/>
          </a:xfrm>
        </p:spPr>
      </p:pic>
      <p:sp>
        <p:nvSpPr>
          <p:cNvPr id="7" name="TextBox 6"/>
          <p:cNvSpPr txBox="1"/>
          <p:nvPr/>
        </p:nvSpPr>
        <p:spPr>
          <a:xfrm>
            <a:off x="3370218" y="3892732"/>
            <a:ext cx="5205849" cy="400110"/>
          </a:xfrm>
          <a:prstGeom prst="rect">
            <a:avLst/>
          </a:prstGeom>
          <a:noFill/>
        </p:spPr>
        <p:txBody>
          <a:bodyPr wrap="none" rtlCol="0">
            <a:spAutoFit/>
          </a:bodyPr>
          <a:lstStyle/>
          <a:p>
            <a:r>
              <a:rPr lang="en-US" sz="2000" dirty="0" smtClean="0">
                <a:latin typeface="Arial Black" panose="020B0A04020102020204" pitchFamily="34" charset="0"/>
              </a:rPr>
              <a:t>SECURE E-VOTING USING QR-CODE</a:t>
            </a:r>
            <a:endParaRPr lang="en-US" sz="2000" dirty="0">
              <a:latin typeface="Arial Black" panose="020B0A04020102020204" pitchFamily="34" charset="0"/>
            </a:endParaRPr>
          </a:p>
        </p:txBody>
      </p:sp>
      <p:sp>
        <p:nvSpPr>
          <p:cNvPr id="8" name="TextBox 7"/>
          <p:cNvSpPr txBox="1"/>
          <p:nvPr/>
        </p:nvSpPr>
        <p:spPr>
          <a:xfrm>
            <a:off x="4776340" y="4484914"/>
            <a:ext cx="2393604" cy="400110"/>
          </a:xfrm>
          <a:prstGeom prst="rect">
            <a:avLst/>
          </a:prstGeom>
          <a:noFill/>
        </p:spPr>
        <p:txBody>
          <a:bodyPr wrap="none" rtlCol="0">
            <a:spAutoFit/>
          </a:bodyPr>
          <a:lstStyle/>
          <a:p>
            <a:r>
              <a:rPr lang="en-US" sz="2000" dirty="0" smtClean="0">
                <a:latin typeface="Arial Black" panose="020B0A04020102020204" pitchFamily="34" charset="0"/>
              </a:rPr>
              <a:t>PRESENTED BY</a:t>
            </a:r>
          </a:p>
        </p:txBody>
      </p:sp>
      <p:sp>
        <p:nvSpPr>
          <p:cNvPr id="9" name="TextBox 8"/>
          <p:cNvSpPr txBox="1"/>
          <p:nvPr/>
        </p:nvSpPr>
        <p:spPr>
          <a:xfrm>
            <a:off x="4317660" y="4998720"/>
            <a:ext cx="3556679" cy="646331"/>
          </a:xfrm>
          <a:prstGeom prst="rect">
            <a:avLst/>
          </a:prstGeom>
          <a:noFill/>
        </p:spPr>
        <p:txBody>
          <a:bodyPr wrap="none" rtlCol="0">
            <a:spAutoFit/>
          </a:bodyPr>
          <a:lstStyle/>
          <a:p>
            <a:r>
              <a:rPr lang="en-US" dirty="0" smtClean="0">
                <a:latin typeface="Arial Black" panose="020B0A04020102020204" pitchFamily="34" charset="0"/>
              </a:rPr>
              <a:t>124157058 – VALAVAN K S</a:t>
            </a:r>
          </a:p>
          <a:p>
            <a:endParaRPr lang="en-US" dirty="0">
              <a:latin typeface="Arial Black" panose="020B0A04020102020204" pitchFamily="34" charset="0"/>
            </a:endParaRPr>
          </a:p>
        </p:txBody>
      </p:sp>
      <p:sp>
        <p:nvSpPr>
          <p:cNvPr id="10" name="TextBox 9"/>
          <p:cNvSpPr txBox="1"/>
          <p:nvPr/>
        </p:nvSpPr>
        <p:spPr>
          <a:xfrm>
            <a:off x="2330653" y="5574081"/>
            <a:ext cx="7749429" cy="369332"/>
          </a:xfrm>
          <a:prstGeom prst="rect">
            <a:avLst/>
          </a:prstGeom>
          <a:noFill/>
        </p:spPr>
        <p:txBody>
          <a:bodyPr wrap="none" rtlCol="0">
            <a:spAutoFit/>
          </a:bodyPr>
          <a:lstStyle/>
          <a:p>
            <a:r>
              <a:rPr lang="en-US" dirty="0" smtClean="0">
                <a:latin typeface="Arial Black" panose="020B0A04020102020204" pitchFamily="34" charset="0"/>
              </a:rPr>
              <a:t>GUIDE NAME: </a:t>
            </a:r>
            <a:r>
              <a:rPr lang="en-US" dirty="0" err="1" smtClean="0">
                <a:latin typeface="Arial Black" panose="020B0A04020102020204" pitchFamily="34" charset="0"/>
              </a:rPr>
              <a:t>Dr.R.KAVITHA,CSE</a:t>
            </a:r>
            <a:r>
              <a:rPr lang="en-US" dirty="0" smtClean="0">
                <a:latin typeface="Arial Black" panose="020B0A04020102020204" pitchFamily="34" charset="0"/>
              </a:rPr>
              <a:t>/SOC,SASTRA UNIVERSITY</a:t>
            </a:r>
            <a:endParaRPr lang="en-US" dirty="0">
              <a:latin typeface="Arial Black" panose="020B0A04020102020204" pitchFamily="34" charset="0"/>
            </a:endParaRPr>
          </a:p>
        </p:txBody>
      </p:sp>
    </p:spTree>
    <p:extLst>
      <p:ext uri="{BB962C8B-B14F-4D97-AF65-F5344CB8AC3E}">
        <p14:creationId xmlns:p14="http://schemas.microsoft.com/office/powerpoint/2010/main" val="31699965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548" y="225787"/>
            <a:ext cx="3063240" cy="1325563"/>
          </a:xfrm>
        </p:spPr>
        <p:txBody>
          <a:bodyPr>
            <a:normAutofit/>
          </a:bodyPr>
          <a:lstStyle/>
          <a:p>
            <a:r>
              <a:rPr lang="en-US" sz="2800" dirty="0" smtClean="0">
                <a:solidFill>
                  <a:srgbClr val="C00000"/>
                </a:solidFill>
                <a:latin typeface="Arial" panose="020B0604020202020204" pitchFamily="34" charset="0"/>
                <a:cs typeface="Arial" panose="020B0604020202020204" pitchFamily="34" charset="0"/>
              </a:rPr>
              <a:t>OUTPUTS</a:t>
            </a:r>
            <a:endParaRPr lang="en-US" sz="2800" dirty="0">
              <a:solidFill>
                <a:srgbClr val="C00000"/>
              </a:solidFill>
              <a:latin typeface="Arial" panose="020B0604020202020204" pitchFamily="34" charset="0"/>
              <a:cs typeface="Arial" panose="020B0604020202020204" pitchFamily="34" charset="0"/>
            </a:endParaRPr>
          </a:p>
        </p:txBody>
      </p:sp>
      <p:sp>
        <p:nvSpPr>
          <p:cNvPr id="4" name="TextBox 3"/>
          <p:cNvSpPr txBox="1"/>
          <p:nvPr/>
        </p:nvSpPr>
        <p:spPr>
          <a:xfrm>
            <a:off x="838200" y="1191951"/>
            <a:ext cx="2242922" cy="523220"/>
          </a:xfrm>
          <a:prstGeom prst="rect">
            <a:avLst/>
          </a:prstGeom>
          <a:noFill/>
        </p:spPr>
        <p:txBody>
          <a:bodyPr wrap="none" rtlCol="0">
            <a:spAutoFit/>
          </a:bodyPr>
          <a:lstStyle/>
          <a:p>
            <a:r>
              <a:rPr lang="en-US" sz="2800" b="1" dirty="0">
                <a:solidFill>
                  <a:schemeClr val="accent5"/>
                </a:solidFill>
                <a:latin typeface="Arial" panose="020B0604020202020204" pitchFamily="34" charset="0"/>
                <a:cs typeface="Arial" panose="020B0604020202020204" pitchFamily="34" charset="0"/>
              </a:rPr>
              <a:t>Home </a:t>
            </a:r>
            <a:r>
              <a:rPr lang="en-US" sz="2800" b="1" dirty="0" smtClean="0">
                <a:solidFill>
                  <a:schemeClr val="accent5"/>
                </a:solidFill>
                <a:latin typeface="Arial" panose="020B0604020202020204" pitchFamily="34" charset="0"/>
                <a:cs typeface="Arial" panose="020B0604020202020204" pitchFamily="34" charset="0"/>
              </a:rPr>
              <a:t>page:</a:t>
            </a:r>
            <a:endParaRPr lang="en-US" sz="2800" dirty="0">
              <a:solidFill>
                <a:schemeClr val="accent5"/>
              </a:solidFill>
              <a:latin typeface="Arial" panose="020B0604020202020204" pitchFamily="34" charset="0"/>
              <a:cs typeface="Arial" panose="020B0604020202020204" pitchFamily="34" charset="0"/>
            </a:endParaRPr>
          </a:p>
        </p:txBody>
      </p:sp>
      <p:pic>
        <p:nvPicPr>
          <p:cNvPr id="5" name="Content Placeholder 4"/>
          <p:cNvPicPr>
            <a:picLocks noGrp="1"/>
          </p:cNvPicPr>
          <p:nvPr>
            <p:ph idx="1"/>
          </p:nvPr>
        </p:nvPicPr>
        <p:blipFill rotWithShape="1">
          <a:blip r:embed="rId2"/>
          <a:srcRect l="6594" t="9606" r="990" b="7832"/>
          <a:stretch/>
        </p:blipFill>
        <p:spPr bwMode="auto">
          <a:xfrm>
            <a:off x="838200" y="1799498"/>
            <a:ext cx="10570029" cy="48712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00185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5572" y="269331"/>
            <a:ext cx="4526280"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Candidate application</a:t>
            </a:r>
            <a:endParaRPr lang="en-US" sz="2800" dirty="0">
              <a:solidFill>
                <a:schemeClr val="accent5"/>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2"/>
          <a:srcRect l="5769" t="9279" r="5395" b="5225"/>
          <a:stretch/>
        </p:blipFill>
        <p:spPr bwMode="auto">
          <a:xfrm>
            <a:off x="496388" y="1393371"/>
            <a:ext cx="11199223" cy="49203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7926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863" y="173536"/>
            <a:ext cx="7304314" cy="1325563"/>
          </a:xfrm>
        </p:spPr>
        <p:txBody>
          <a:bodyPr>
            <a:normAutofit/>
          </a:bodyPr>
          <a:lstStyle/>
          <a:p>
            <a:r>
              <a:rPr lang="en-US" sz="2800" b="1" dirty="0" smtClean="0">
                <a:solidFill>
                  <a:schemeClr val="accent5"/>
                </a:solidFill>
                <a:latin typeface="Arial" panose="020B0604020202020204" pitchFamily="34" charset="0"/>
                <a:cs typeface="Arial" panose="020B0604020202020204" pitchFamily="34" charset="0"/>
              </a:rPr>
              <a:t>   Admin </a:t>
            </a:r>
            <a:r>
              <a:rPr lang="en-US" sz="2800" b="1" dirty="0">
                <a:solidFill>
                  <a:schemeClr val="accent5"/>
                </a:solidFill>
                <a:latin typeface="Arial" panose="020B0604020202020204" pitchFamily="34" charset="0"/>
                <a:cs typeface="Arial" panose="020B0604020202020204" pitchFamily="34" charset="0"/>
              </a:rPr>
              <a:t>Login</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5495" t="8467" b="9150"/>
          <a:stretch/>
        </p:blipFill>
        <p:spPr bwMode="auto">
          <a:xfrm>
            <a:off x="844731" y="1306286"/>
            <a:ext cx="10180320" cy="48706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3198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863" y="217080"/>
            <a:ext cx="4456611"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 </a:t>
            </a:r>
            <a:r>
              <a:rPr lang="en-US" sz="2800" dirty="0">
                <a:solidFill>
                  <a:schemeClr val="accent5"/>
                </a:solidFill>
                <a:latin typeface="Arial" panose="020B0604020202020204" pitchFamily="34" charset="0"/>
                <a:cs typeface="Arial" panose="020B0604020202020204" pitchFamily="34" charset="0"/>
              </a:rPr>
              <a:t/>
            </a:r>
            <a:br>
              <a:rPr lang="en-US" sz="2800" dirty="0">
                <a:solidFill>
                  <a:schemeClr val="accent5"/>
                </a:solidFill>
                <a:latin typeface="Arial" panose="020B0604020202020204" pitchFamily="34" charset="0"/>
                <a:cs typeface="Arial" panose="020B0604020202020204" pitchFamily="34" charset="0"/>
              </a:rPr>
            </a:br>
            <a:r>
              <a:rPr lang="en-US" sz="2800" b="1" dirty="0">
                <a:solidFill>
                  <a:schemeClr val="accent5"/>
                </a:solidFill>
                <a:latin typeface="Arial" panose="020B0604020202020204" pitchFamily="34" charset="0"/>
                <a:cs typeface="Arial" panose="020B0604020202020204" pitchFamily="34" charset="0"/>
              </a:rPr>
              <a:t>View applied candidates</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10805" t="8304" b="8171"/>
          <a:stretch/>
        </p:blipFill>
        <p:spPr bwMode="auto">
          <a:xfrm>
            <a:off x="792480" y="1436914"/>
            <a:ext cx="10537371" cy="48332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5977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6097" y="278039"/>
            <a:ext cx="3254829"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Single view</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9158" t="7979" b="7489"/>
          <a:stretch/>
        </p:blipFill>
        <p:spPr bwMode="auto">
          <a:xfrm>
            <a:off x="618308" y="1454331"/>
            <a:ext cx="10746377" cy="47226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87908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2494" y="295456"/>
            <a:ext cx="3847011"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Election schedule</a:t>
            </a:r>
            <a:endParaRPr lang="en-US" sz="2800" dirty="0">
              <a:solidFill>
                <a:schemeClr val="accent5"/>
              </a:solidFill>
              <a:latin typeface="Arial" panose="020B0604020202020204" pitchFamily="34" charset="0"/>
              <a:cs typeface="Arial" panose="020B0604020202020204" pitchFamily="34" charset="0"/>
            </a:endParaRPr>
          </a:p>
        </p:txBody>
      </p:sp>
      <p:pic>
        <p:nvPicPr>
          <p:cNvPr id="7" name="Content Placeholder 6"/>
          <p:cNvPicPr>
            <a:picLocks noGrp="1"/>
          </p:cNvPicPr>
          <p:nvPr>
            <p:ph idx="1"/>
          </p:nvPr>
        </p:nvPicPr>
        <p:blipFill rotWithShape="1">
          <a:blip r:embed="rId2"/>
          <a:srcRect l="6175" t="8531" r="1" b="7245"/>
          <a:stretch/>
        </p:blipFill>
        <p:spPr bwMode="auto">
          <a:xfrm>
            <a:off x="696686" y="1341120"/>
            <a:ext cx="11007633" cy="48358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8410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568" y="330290"/>
            <a:ext cx="2984863"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View Election </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8424" t="8630" r="4100" b="5860"/>
          <a:stretch/>
        </p:blipFill>
        <p:spPr bwMode="auto">
          <a:xfrm>
            <a:off x="766354" y="1454330"/>
            <a:ext cx="10685417" cy="48245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64111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7754" y="417376"/>
            <a:ext cx="3934097"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Allocate party</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7875" t="8629" b="6697"/>
          <a:stretch/>
        </p:blipFill>
        <p:spPr bwMode="auto">
          <a:xfrm>
            <a:off x="1175656" y="1654629"/>
            <a:ext cx="10032275" cy="45223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026733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1892" y="434793"/>
            <a:ext cx="2444931"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Add Voters</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6318" t="8140" r="4662" b="6052"/>
          <a:stretch/>
        </p:blipFill>
        <p:spPr bwMode="auto">
          <a:xfrm>
            <a:off x="1027610" y="1515291"/>
            <a:ext cx="9858103" cy="46616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43263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740" y="339000"/>
            <a:ext cx="2636520"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View </a:t>
            </a:r>
            <a:r>
              <a:rPr lang="en-US" sz="2800" b="1" dirty="0" smtClean="0">
                <a:solidFill>
                  <a:schemeClr val="accent5"/>
                </a:solidFill>
                <a:latin typeface="Arial" panose="020B0604020202020204" pitchFamily="34" charset="0"/>
                <a:cs typeface="Arial" panose="020B0604020202020204" pitchFamily="34" charset="0"/>
              </a:rPr>
              <a:t>Voters</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7692" t="16117" b="8174"/>
          <a:stretch/>
        </p:blipFill>
        <p:spPr bwMode="auto">
          <a:xfrm>
            <a:off x="801188" y="1375954"/>
            <a:ext cx="10694125" cy="48010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9767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502" y="1776550"/>
            <a:ext cx="7855131" cy="1001484"/>
          </a:xfrm>
        </p:spPr>
        <p:txBody>
          <a:bodyPr>
            <a:normAutofit/>
          </a:bodyPr>
          <a:lstStyle/>
          <a:p>
            <a:r>
              <a:rPr lang="en-US" sz="3200" dirty="0" smtClean="0">
                <a:solidFill>
                  <a:srgbClr val="C00000"/>
                </a:solidFill>
                <a:latin typeface="Arial" panose="020B0604020202020204" pitchFamily="34" charset="0"/>
                <a:cs typeface="Arial" panose="020B0604020202020204" pitchFamily="34" charset="0"/>
              </a:rPr>
              <a:t>               POINTS TO BE DISCUSSED</a:t>
            </a:r>
            <a:endParaRPr lang="en-US" sz="3200" dirty="0">
              <a:solidFill>
                <a:srgbClr val="C00000"/>
              </a:solidFill>
              <a:latin typeface="Arial" panose="020B0604020202020204" pitchFamily="34" charset="0"/>
              <a:cs typeface="Arial" panose="020B0604020202020204" pitchFamily="34" charset="0"/>
            </a:endParaRPr>
          </a:p>
        </p:txBody>
      </p:sp>
      <p:sp>
        <p:nvSpPr>
          <p:cNvPr id="3" name="TextBox 2"/>
          <p:cNvSpPr txBox="1"/>
          <p:nvPr/>
        </p:nvSpPr>
        <p:spPr>
          <a:xfrm>
            <a:off x="387234" y="2508068"/>
            <a:ext cx="5168833" cy="4678204"/>
          </a:xfrm>
          <a:prstGeom prst="rect">
            <a:avLst/>
          </a:prstGeom>
          <a:noFill/>
        </p:spPr>
        <p:txBody>
          <a:bodyPr wrap="square" rtlCol="0">
            <a:spAutoFit/>
          </a:bodyPr>
          <a:lstStyle/>
          <a:p>
            <a:r>
              <a:rPr lang="en-US" sz="2800" dirty="0" smtClean="0"/>
              <a:t>-ABSTRACT</a:t>
            </a:r>
            <a:endParaRPr lang="en-US" sz="2800" dirty="0"/>
          </a:p>
          <a:p>
            <a:r>
              <a:rPr lang="en-US" sz="2800" dirty="0"/>
              <a:t>-</a:t>
            </a:r>
            <a:r>
              <a:rPr lang="en-US" sz="2800" dirty="0" smtClean="0"/>
              <a:t>INTRODUCTION</a:t>
            </a:r>
            <a:endParaRPr lang="en-US" sz="2800" dirty="0"/>
          </a:p>
          <a:p>
            <a:r>
              <a:rPr lang="en-US" sz="2800" dirty="0"/>
              <a:t>-</a:t>
            </a:r>
            <a:r>
              <a:rPr lang="en-US" sz="2800" dirty="0" smtClean="0"/>
              <a:t>SOFTWARE </a:t>
            </a:r>
            <a:r>
              <a:rPr lang="en-US" sz="2800" dirty="0"/>
              <a:t>REQUIRED</a:t>
            </a:r>
          </a:p>
          <a:p>
            <a:r>
              <a:rPr lang="en-US" sz="2800" dirty="0"/>
              <a:t>-</a:t>
            </a:r>
            <a:r>
              <a:rPr lang="en-US" sz="2800" dirty="0" smtClean="0"/>
              <a:t>ARCHITECTURE DIAGRAM</a:t>
            </a:r>
          </a:p>
          <a:p>
            <a:r>
              <a:rPr lang="en-US" sz="2800" dirty="0" smtClean="0"/>
              <a:t>-DATA FLOW DIAGRAM</a:t>
            </a:r>
            <a:endParaRPr lang="en-US" sz="2800" dirty="0"/>
          </a:p>
          <a:p>
            <a:r>
              <a:rPr lang="en-US" sz="2800" dirty="0"/>
              <a:t>-</a:t>
            </a:r>
            <a:r>
              <a:rPr lang="en-US" sz="2800" dirty="0" smtClean="0"/>
              <a:t>MODULES</a:t>
            </a:r>
            <a:endParaRPr lang="en-US" sz="2800" dirty="0"/>
          </a:p>
          <a:p>
            <a:r>
              <a:rPr lang="en-US" sz="2800" dirty="0"/>
              <a:t>-</a:t>
            </a:r>
            <a:r>
              <a:rPr lang="en-US" sz="2800" dirty="0" smtClean="0"/>
              <a:t>OUTPUT</a:t>
            </a:r>
            <a:endParaRPr lang="en-US" sz="2800" dirty="0"/>
          </a:p>
          <a:p>
            <a:r>
              <a:rPr lang="en-US" sz="2800" dirty="0"/>
              <a:t>-</a:t>
            </a:r>
            <a:r>
              <a:rPr lang="en-US" sz="2800" dirty="0" smtClean="0"/>
              <a:t>CONCLUSION</a:t>
            </a:r>
          </a:p>
          <a:p>
            <a:r>
              <a:rPr lang="en-US" sz="2800" dirty="0" smtClean="0"/>
              <a:t>-FUTURE ENHANCEMENT</a:t>
            </a:r>
          </a:p>
          <a:p>
            <a:r>
              <a:rPr lang="en-US" sz="2800" b="1" dirty="0" smtClean="0">
                <a:solidFill>
                  <a:srgbClr val="C00000"/>
                </a:solidFill>
                <a:latin typeface="Arial" panose="020B0604020202020204" pitchFamily="34" charset="0"/>
                <a:cs typeface="Arial" panose="020B0604020202020204" pitchFamily="34" charset="0"/>
              </a:rPr>
              <a:t> </a:t>
            </a:r>
            <a:endParaRPr lang="en-US" sz="2800"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566" y="209006"/>
            <a:ext cx="10302241" cy="1567543"/>
          </a:xfrm>
          <a:prstGeom prst="rect">
            <a:avLst/>
          </a:prstGeom>
        </p:spPr>
      </p:pic>
    </p:spTree>
    <p:extLst>
      <p:ext uri="{BB962C8B-B14F-4D97-AF65-F5344CB8AC3E}">
        <p14:creationId xmlns:p14="http://schemas.microsoft.com/office/powerpoint/2010/main" val="508483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305" y="260623"/>
            <a:ext cx="3925389"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Generate QR coin</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7234" t="9117" b="9964"/>
          <a:stretch/>
        </p:blipFill>
        <p:spPr bwMode="auto">
          <a:xfrm>
            <a:off x="966652" y="1471750"/>
            <a:ext cx="10580914" cy="47052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8937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6064" y="382542"/>
            <a:ext cx="1931126"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View QR</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11264" t="7977" r="4757" b="5061"/>
          <a:stretch/>
        </p:blipFill>
        <p:spPr bwMode="auto">
          <a:xfrm>
            <a:off x="914400" y="1332411"/>
            <a:ext cx="10676709" cy="48445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3311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7526" y="338999"/>
            <a:ext cx="4421777"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View Candidates to vote</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4304" t="8954" r="1088" b="8495"/>
          <a:stretch/>
        </p:blipFill>
        <p:spPr bwMode="auto">
          <a:xfrm>
            <a:off x="304801" y="1436914"/>
            <a:ext cx="11277600" cy="48245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8642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1926" y="330291"/>
            <a:ext cx="3481251"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Confirm vote</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7418" t="8467" b="6221"/>
          <a:stretch/>
        </p:blipFill>
        <p:spPr bwMode="auto">
          <a:xfrm>
            <a:off x="879567" y="1428205"/>
            <a:ext cx="10328364" cy="4748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8057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5191" y="382542"/>
            <a:ext cx="3141617"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encrypting vote</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7051" t="8629" b="6214"/>
          <a:stretch/>
        </p:blipFill>
        <p:spPr bwMode="auto">
          <a:xfrm>
            <a:off x="914401" y="1393371"/>
            <a:ext cx="10223862" cy="47835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64190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140" y="330291"/>
            <a:ext cx="3855720"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Voted successfully</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descr="C:\wamp\www\student\2020 projects\e-voting\screen\15.png"/>
          <p:cNvPicPr>
            <a:picLocks noGrp="1"/>
          </p:cNvPicPr>
          <p:nvPr>
            <p:ph idx="1"/>
          </p:nvPr>
        </p:nvPicPr>
        <p:blipFill>
          <a:blip r:embed="rId2"/>
          <a:srcRect/>
          <a:stretch>
            <a:fillRect/>
          </a:stretch>
        </p:blipFill>
        <p:spPr bwMode="auto">
          <a:xfrm>
            <a:off x="1027610" y="1428206"/>
            <a:ext cx="10189029" cy="4748757"/>
          </a:xfrm>
          <a:prstGeom prst="rect">
            <a:avLst/>
          </a:prstGeom>
          <a:noFill/>
          <a:ln w="9525">
            <a:noFill/>
            <a:miter lim="800000"/>
            <a:headEnd/>
            <a:tailEnd/>
          </a:ln>
        </p:spPr>
      </p:pic>
    </p:spTree>
    <p:extLst>
      <p:ext uri="{BB962C8B-B14F-4D97-AF65-F5344CB8AC3E}">
        <p14:creationId xmlns:p14="http://schemas.microsoft.com/office/powerpoint/2010/main" val="183542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6243" y="260622"/>
            <a:ext cx="6999514" cy="1325563"/>
          </a:xfrm>
        </p:spPr>
        <p:txBody>
          <a:bodyPr>
            <a:normAutofit/>
          </a:bodyPr>
          <a:lstStyle/>
          <a:p>
            <a:r>
              <a:rPr lang="en-US" sz="2800" b="1" dirty="0">
                <a:solidFill>
                  <a:schemeClr val="accent5"/>
                </a:solidFill>
                <a:latin typeface="Arial" panose="020B0604020202020204" pitchFamily="34" charset="0"/>
                <a:cs typeface="Arial" panose="020B0604020202020204" pitchFamily="34" charset="0"/>
              </a:rPr>
              <a:t>Home page when no election schedule</a:t>
            </a:r>
            <a:endParaRPr lang="en-US" sz="2800" dirty="0">
              <a:solidFill>
                <a:schemeClr val="accent5"/>
              </a:solidFill>
              <a:latin typeface="Arial" panose="020B0604020202020204" pitchFamily="34" charset="0"/>
              <a:cs typeface="Arial" panose="020B0604020202020204" pitchFamily="34" charset="0"/>
            </a:endParaRPr>
          </a:p>
        </p:txBody>
      </p:sp>
      <p:pic>
        <p:nvPicPr>
          <p:cNvPr id="4" name="Content Placeholder 3"/>
          <p:cNvPicPr>
            <a:picLocks noGrp="1"/>
          </p:cNvPicPr>
          <p:nvPr>
            <p:ph idx="1"/>
          </p:nvPr>
        </p:nvPicPr>
        <p:blipFill rotWithShape="1">
          <a:blip r:embed="rId2"/>
          <a:srcRect l="12546" t="7490" r="10246" b="7671"/>
          <a:stretch/>
        </p:blipFill>
        <p:spPr bwMode="auto">
          <a:xfrm>
            <a:off x="775063" y="1480456"/>
            <a:ext cx="10633166" cy="51380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9664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7111" y="312873"/>
            <a:ext cx="2897777" cy="1325563"/>
          </a:xfrm>
        </p:spPr>
        <p:txBody>
          <a:bodyPr>
            <a:normAutofit/>
          </a:bodyPr>
          <a:lstStyle/>
          <a:p>
            <a:r>
              <a:rPr lang="en-US" sz="2800" b="1" dirty="0">
                <a:solidFill>
                  <a:srgbClr val="C00000"/>
                </a:solidFill>
                <a:latin typeface="Arial" panose="020B0604020202020204" pitchFamily="34" charset="0"/>
                <a:cs typeface="Arial" panose="020B0604020202020204" pitchFamily="34" charset="0"/>
              </a:rPr>
              <a:t>Conclusion:</a:t>
            </a:r>
            <a:r>
              <a:rPr lang="en-US" sz="2800" dirty="0">
                <a:solidFill>
                  <a:srgbClr val="C00000"/>
                </a:solidFill>
                <a:latin typeface="Arial" panose="020B0604020202020204" pitchFamily="34" charset="0"/>
                <a:cs typeface="Arial" panose="020B0604020202020204" pitchFamily="34" charset="0"/>
              </a:rPr>
              <a:t/>
            </a:r>
            <a:br>
              <a:rPr lang="en-US" sz="2800" dirty="0">
                <a:solidFill>
                  <a:srgbClr val="C00000"/>
                </a:solidFill>
                <a:latin typeface="Arial" panose="020B0604020202020204" pitchFamily="34" charset="0"/>
                <a:cs typeface="Arial" panose="020B0604020202020204" pitchFamily="34" charset="0"/>
              </a:rPr>
            </a:br>
            <a:endParaRPr lang="en-US" sz="2800"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40229" y="1402080"/>
            <a:ext cx="10613571" cy="4774883"/>
          </a:xfrm>
        </p:spPr>
        <p:txBody>
          <a:bodyPr>
            <a:normAutofit/>
          </a:bodyPr>
          <a:lstStyle/>
          <a:p>
            <a:r>
              <a:rPr lang="en-US" dirty="0"/>
              <a:t>E-Voting system is efficient adheres to voting protocol, simple &amp; easy to maintain. It maintains details of voting, voters, candidate &amp; election. It decreased false voting &amp; it has increased voting percentage. Since E-Voting relates to the Internet, there is a possibility of more attackers. Another issue with E-voting is educating the voters. We cannot consider that all the users are having computer knowledge and they will use the E-voting systems easily. Designed E-Voting System must be easy to use. We should consider the fact that a large portion of the voting public has a very little knowledge about the computers. Voting through QR Coin Scanning has been implemented successfully. All votes has been implemented in encryption format</a:t>
            </a:r>
            <a:r>
              <a:rPr lang="en-US" dirty="0" smtClean="0"/>
              <a:t>.</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860813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1994" y="500062"/>
            <a:ext cx="4352109" cy="1325563"/>
          </a:xfrm>
        </p:spPr>
        <p:txBody>
          <a:bodyPr>
            <a:normAutofit/>
          </a:bodyPr>
          <a:lstStyle/>
          <a:p>
            <a:r>
              <a:rPr lang="en-US" sz="2800" b="1" dirty="0" smtClean="0">
                <a:solidFill>
                  <a:srgbClr val="C00000"/>
                </a:solidFill>
                <a:latin typeface="Arial" panose="020B0604020202020204" pitchFamily="34" charset="0"/>
                <a:cs typeface="Arial" panose="020B0604020202020204" pitchFamily="34" charset="0"/>
              </a:rPr>
              <a:t> Future Enhancement</a:t>
            </a:r>
            <a:endParaRPr lang="en-US" sz="2800"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t>Online voting system done on QR-Code based can be extended to a One Time Password(OTP) and visual </a:t>
            </a:r>
            <a:r>
              <a:rPr lang="en-US" dirty="0" smtClean="0"/>
              <a:t>cryptography.</a:t>
            </a:r>
            <a:endParaRPr lang="en-US" dirty="0"/>
          </a:p>
        </p:txBody>
      </p:sp>
    </p:spTree>
    <p:extLst>
      <p:ext uri="{BB962C8B-B14F-4D97-AF65-F5344CB8AC3E}">
        <p14:creationId xmlns:p14="http://schemas.microsoft.com/office/powerpoint/2010/main" val="7393396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7031" y="1558199"/>
            <a:ext cx="3219994" cy="1325563"/>
          </a:xfrm>
        </p:spPr>
        <p:txBody>
          <a:bodyPr/>
          <a:lstStyle/>
          <a:p>
            <a:r>
              <a:rPr lang="en-US" dirty="0" smtClean="0">
                <a:solidFill>
                  <a:srgbClr val="002060"/>
                </a:solidFill>
              </a:rPr>
              <a:t>THANK YOU!</a:t>
            </a:r>
            <a:endParaRPr lang="en-US" dirty="0">
              <a:solidFill>
                <a:srgbClr val="002060"/>
              </a:solidFill>
            </a:endParaRPr>
          </a:p>
        </p:txBody>
      </p:sp>
      <p:sp>
        <p:nvSpPr>
          <p:cNvPr id="3" name="TextBox 2"/>
          <p:cNvSpPr txBox="1"/>
          <p:nvPr/>
        </p:nvSpPr>
        <p:spPr>
          <a:xfrm>
            <a:off x="2778033" y="2988265"/>
            <a:ext cx="5294812" cy="2031325"/>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PRESENTED AS A PART OF THE ‘PROJECT BASED</a:t>
            </a:r>
          </a:p>
          <a:p>
            <a:r>
              <a:rPr lang="en-US" dirty="0" smtClean="0">
                <a:latin typeface="Arial" panose="020B0604020202020204" pitchFamily="34" charset="0"/>
                <a:cs typeface="Arial" panose="020B0604020202020204" pitchFamily="34" charset="0"/>
              </a:rPr>
              <a:t>ASSESSMENT’ FOR THE END-SEMESTER EXAMINATION</a:t>
            </a:r>
          </a:p>
          <a:p>
            <a:r>
              <a:rPr lang="en-US" dirty="0" smtClean="0">
                <a:latin typeface="Arial" panose="020B0604020202020204" pitchFamily="34" charset="0"/>
                <a:cs typeface="Arial" panose="020B0604020202020204" pitchFamily="34" charset="0"/>
              </a:rPr>
              <a:t>ON THE COURSE ‘COMPUTER NETWORKS’</a:t>
            </a:r>
          </a:p>
          <a:p>
            <a:r>
              <a:rPr lang="en-US" dirty="0" smtClean="0">
                <a:latin typeface="Arial" panose="020B0604020202020204" pitchFamily="34" charset="0"/>
                <a:cs typeface="Arial" panose="020B0604020202020204" pitchFamily="34" charset="0"/>
              </a:rPr>
              <a:t>[COURSE CODE : CSE302] FOR THE</a:t>
            </a:r>
          </a:p>
          <a:p>
            <a:r>
              <a:rPr lang="en-US" dirty="0" smtClean="0">
                <a:latin typeface="Arial" panose="020B0604020202020204" pitchFamily="34" charset="0"/>
                <a:cs typeface="Arial" panose="020B0604020202020204" pitchFamily="34" charset="0"/>
              </a:rPr>
              <a:t>ACADEMIC YEAR 2022-2023</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82969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080" y="500062"/>
            <a:ext cx="2819400" cy="1325563"/>
          </a:xfrm>
        </p:spPr>
        <p:txBody>
          <a:bodyPr>
            <a:normAutofit/>
          </a:bodyPr>
          <a:lstStyle/>
          <a:p>
            <a:r>
              <a:rPr lang="en-US" sz="3200" dirty="0" smtClean="0">
                <a:solidFill>
                  <a:srgbClr val="C00000"/>
                </a:solidFill>
                <a:latin typeface="Arial" panose="020B0604020202020204" pitchFamily="34" charset="0"/>
                <a:cs typeface="Arial" panose="020B0604020202020204" pitchFamily="34" charset="0"/>
              </a:rPr>
              <a:t>   ABSTRACT</a:t>
            </a:r>
            <a:endParaRPr lang="en-US" sz="3200"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t>Voting system is very essential for electing leaders to lead our nation. Nowadays, e-voting is developed to make easy for citizens of India to vote through online without visiting polling booth. E-voting would be the security risk that can be potentially undermine the election process. It may susceptible to a range of threats such as hacking by domestic and foreign saboteurs. In order to address this issues , our proposed system uses QR code for safe voting</a:t>
            </a:r>
          </a:p>
        </p:txBody>
      </p:sp>
    </p:spTree>
    <p:extLst>
      <p:ext uri="{BB962C8B-B14F-4D97-AF65-F5344CB8AC3E}">
        <p14:creationId xmlns:p14="http://schemas.microsoft.com/office/powerpoint/2010/main" val="3229440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1718" y="417375"/>
            <a:ext cx="4622074" cy="1325563"/>
          </a:xfrm>
        </p:spPr>
        <p:txBody>
          <a:bodyPr>
            <a:normAutofit/>
          </a:bodyPr>
          <a:lstStyle/>
          <a:p>
            <a:r>
              <a:rPr lang="en-US" sz="3200" dirty="0" smtClean="0">
                <a:solidFill>
                  <a:srgbClr val="C00000"/>
                </a:solidFill>
                <a:latin typeface="Arial" panose="020B0604020202020204" pitchFamily="34" charset="0"/>
                <a:cs typeface="Arial" panose="020B0604020202020204" pitchFamily="34" charset="0"/>
              </a:rPr>
              <a:t>INTRODUCTION</a:t>
            </a:r>
            <a:endParaRPr lang="en-US" sz="3200"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fontScale="92500" lnSpcReduction="10000"/>
          </a:bodyPr>
          <a:lstStyle/>
          <a:p>
            <a:r>
              <a:rPr lang="en-US" dirty="0"/>
              <a:t>In every democracy, the security of an election is a matter of national security. The computer security field has for a decade studied the possibilities of electronic voting systems , with the goal of minimizing the cost of having a national election, while fulfilling and increasing the security conditions of an election. From the dawn of democratically electing candidates, the voting system has been based on pen and paper. Replacing the traditional pen and paper scheme with a new election system is critical to limit fraud and having the voting process traceable and verifiable. Electronic voting machines have been viewed as flawed, by the security community, primarily based on physical security concerns. Anyone with physical access to such machine can sabotage the machine, thereby affecting all votes cast on the aforementioned </a:t>
            </a:r>
            <a:r>
              <a:rPr lang="en-US" dirty="0" smtClean="0"/>
              <a:t>machine.</a:t>
            </a:r>
            <a:endParaRPr lang="en-US" dirty="0"/>
          </a:p>
        </p:txBody>
      </p:sp>
    </p:spTree>
    <p:extLst>
      <p:ext uri="{BB962C8B-B14F-4D97-AF65-F5344CB8AC3E}">
        <p14:creationId xmlns:p14="http://schemas.microsoft.com/office/powerpoint/2010/main" val="3829742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7580" y="500062"/>
            <a:ext cx="4401094" cy="1325563"/>
          </a:xfrm>
        </p:spPr>
        <p:txBody>
          <a:bodyPr>
            <a:normAutofit/>
          </a:bodyPr>
          <a:lstStyle/>
          <a:p>
            <a:r>
              <a:rPr lang="en-US" sz="2800" dirty="0" smtClean="0">
                <a:solidFill>
                  <a:srgbClr val="C00000"/>
                </a:solidFill>
                <a:latin typeface="Arial" panose="020B0604020202020204" pitchFamily="34" charset="0"/>
                <a:cs typeface="Arial" panose="020B0604020202020204" pitchFamily="34" charset="0"/>
              </a:rPr>
              <a:t>SOFTWARE REQUIRED</a:t>
            </a:r>
            <a:endParaRPr lang="en-US" sz="2800"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t>Operating </a:t>
            </a:r>
            <a:r>
              <a:rPr lang="en-US" dirty="0" smtClean="0"/>
              <a:t>System           :  </a:t>
            </a:r>
            <a:r>
              <a:rPr lang="en-US" dirty="0"/>
              <a:t>Windows </a:t>
            </a:r>
          </a:p>
          <a:p>
            <a:r>
              <a:rPr lang="en-US" dirty="0"/>
              <a:t>Front-End			:  </a:t>
            </a:r>
            <a:r>
              <a:rPr lang="en-US" dirty="0" smtClean="0"/>
              <a:t>HTML , CSS</a:t>
            </a:r>
            <a:endParaRPr lang="en-US" dirty="0"/>
          </a:p>
          <a:p>
            <a:r>
              <a:rPr lang="en-US" dirty="0"/>
              <a:t>Web Server		</a:t>
            </a:r>
            <a:r>
              <a:rPr lang="en-US" dirty="0" smtClean="0"/>
              <a:t>:  </a:t>
            </a:r>
            <a:r>
              <a:rPr lang="en-US" dirty="0"/>
              <a:t>Apache</a:t>
            </a:r>
          </a:p>
          <a:p>
            <a:r>
              <a:rPr lang="en-US" dirty="0"/>
              <a:t>Back End			:  </a:t>
            </a:r>
            <a:r>
              <a:rPr lang="en-US" dirty="0" smtClean="0"/>
              <a:t>MySQL , PHP</a:t>
            </a:r>
            <a:endParaRPr lang="en-US" dirty="0"/>
          </a:p>
          <a:p>
            <a:endParaRPr lang="en-US" dirty="0"/>
          </a:p>
        </p:txBody>
      </p:sp>
    </p:spTree>
    <p:extLst>
      <p:ext uri="{BB962C8B-B14F-4D97-AF65-F5344CB8AC3E}">
        <p14:creationId xmlns:p14="http://schemas.microsoft.com/office/powerpoint/2010/main" val="42246247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9182" y="268107"/>
            <a:ext cx="7173686" cy="1325563"/>
          </a:xfrm>
        </p:spPr>
        <p:txBody>
          <a:bodyPr>
            <a:normAutofit/>
          </a:bodyPr>
          <a:lstStyle/>
          <a:p>
            <a:r>
              <a:rPr lang="en-US" sz="3200" dirty="0" smtClean="0">
                <a:solidFill>
                  <a:srgbClr val="C00000"/>
                </a:solidFill>
                <a:latin typeface="Arial" panose="020B0604020202020204" pitchFamily="34" charset="0"/>
                <a:cs typeface="Arial" panose="020B0604020202020204" pitchFamily="34" charset="0"/>
              </a:rPr>
              <a:t>ARCHITECTURE DIAGRAM</a:t>
            </a:r>
            <a:endParaRPr lang="en-US" sz="3200" dirty="0">
              <a:solidFill>
                <a:srgbClr val="C00000"/>
              </a:solidFill>
              <a:latin typeface="Arial" panose="020B0604020202020204" pitchFamily="34" charset="0"/>
              <a:cs typeface="Arial" panose="020B0604020202020204" pitchFamily="34" charset="0"/>
            </a:endParaRPr>
          </a:p>
        </p:txBody>
      </p:sp>
      <p:pic>
        <p:nvPicPr>
          <p:cNvPr id="4" name="Content Placeholder 3" descr="C:\Users\ilife-07\Downloads\WhatsApp Image 2020-02-24 at 7.30.32 PM (1).jpeg"/>
          <p:cNvPicPr>
            <a:picLocks noGrp="1"/>
          </p:cNvPicPr>
          <p:nvPr>
            <p:ph idx="1"/>
          </p:nvPr>
        </p:nvPicPr>
        <p:blipFill>
          <a:blip r:embed="rId2"/>
          <a:srcRect/>
          <a:stretch>
            <a:fillRect/>
          </a:stretch>
        </p:blipFill>
        <p:spPr bwMode="auto">
          <a:xfrm>
            <a:off x="1863633" y="1402081"/>
            <a:ext cx="8386355" cy="4963884"/>
          </a:xfrm>
          <a:prstGeom prst="rect">
            <a:avLst/>
          </a:prstGeom>
          <a:noFill/>
          <a:ln w="9525">
            <a:noFill/>
            <a:miter lim="800000"/>
            <a:headEnd/>
            <a:tailEnd/>
          </a:ln>
        </p:spPr>
      </p:pic>
    </p:spTree>
    <p:extLst>
      <p:ext uri="{BB962C8B-B14F-4D97-AF65-F5344CB8AC3E}">
        <p14:creationId xmlns:p14="http://schemas.microsoft.com/office/powerpoint/2010/main" val="1436758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397" y="208371"/>
            <a:ext cx="4857206" cy="1325563"/>
          </a:xfrm>
        </p:spPr>
        <p:txBody>
          <a:bodyPr>
            <a:normAutofit/>
          </a:bodyPr>
          <a:lstStyle/>
          <a:p>
            <a:r>
              <a:rPr lang="en-US" sz="2800" dirty="0" smtClean="0">
                <a:solidFill>
                  <a:srgbClr val="C00000"/>
                </a:solidFill>
                <a:latin typeface="Arial" panose="020B0604020202020204" pitchFamily="34" charset="0"/>
                <a:cs typeface="Arial" panose="020B0604020202020204" pitchFamily="34" charset="0"/>
              </a:rPr>
              <a:t>DATA FLOW DIAGRAM</a:t>
            </a:r>
            <a:endParaRPr lang="en-US" sz="2800" dirty="0">
              <a:solidFill>
                <a:srgbClr val="C00000"/>
              </a:solidFill>
              <a:latin typeface="Arial" panose="020B0604020202020204" pitchFamily="34" charset="0"/>
              <a:cs typeface="Arial" panose="020B0604020202020204" pitchFamily="34" charset="0"/>
            </a:endParaRPr>
          </a:p>
        </p:txBody>
      </p:sp>
      <p:pic>
        <p:nvPicPr>
          <p:cNvPr id="4" name="Content Placeholder 3" descr="G:\E-Voting DFD.jpg"/>
          <p:cNvPicPr>
            <a:picLocks noGrp="1"/>
          </p:cNvPicPr>
          <p:nvPr>
            <p:ph idx="1"/>
          </p:nvPr>
        </p:nvPicPr>
        <p:blipFill rotWithShape="1">
          <a:blip r:embed="rId2">
            <a:extLst>
              <a:ext uri="{28A0092B-C50C-407E-A947-70E740481C1C}">
                <a14:useLocalDpi xmlns:a14="http://schemas.microsoft.com/office/drawing/2010/main" val="0"/>
              </a:ext>
            </a:extLst>
          </a:blip>
          <a:srcRect r="1718" b="34185"/>
          <a:stretch/>
        </p:blipFill>
        <p:spPr bwMode="auto">
          <a:xfrm>
            <a:off x="1297577" y="2037806"/>
            <a:ext cx="8969829" cy="2116183"/>
          </a:xfrm>
          <a:prstGeom prst="rect">
            <a:avLst/>
          </a:prstGeom>
          <a:noFill/>
          <a:ln>
            <a:noFill/>
          </a:ln>
        </p:spPr>
      </p:pic>
    </p:spTree>
    <p:extLst>
      <p:ext uri="{BB962C8B-B14F-4D97-AF65-F5344CB8AC3E}">
        <p14:creationId xmlns:p14="http://schemas.microsoft.com/office/powerpoint/2010/main" val="2582864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563" y="356417"/>
            <a:ext cx="3402874" cy="1325563"/>
          </a:xfrm>
        </p:spPr>
        <p:txBody>
          <a:bodyPr>
            <a:normAutofit/>
          </a:bodyPr>
          <a:lstStyle/>
          <a:p>
            <a:r>
              <a:rPr lang="en-US" sz="3200" dirty="0" smtClean="0">
                <a:solidFill>
                  <a:srgbClr val="C00000"/>
                </a:solidFill>
                <a:latin typeface="Arial" panose="020B0604020202020204" pitchFamily="34" charset="0"/>
                <a:cs typeface="Arial" panose="020B0604020202020204" pitchFamily="34" charset="0"/>
              </a:rPr>
              <a:t>MODULES</a:t>
            </a:r>
            <a:endParaRPr lang="en-US" sz="3200"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2846" y="1367246"/>
            <a:ext cx="11207931" cy="5138057"/>
          </a:xfrm>
        </p:spPr>
        <p:txBody>
          <a:bodyPr>
            <a:normAutofit fontScale="55000" lnSpcReduction="20000"/>
          </a:bodyPr>
          <a:lstStyle/>
          <a:p>
            <a:r>
              <a:rPr lang="en-US" b="1" dirty="0"/>
              <a:t>USER MODULES</a:t>
            </a:r>
            <a:endParaRPr lang="en-US" dirty="0"/>
          </a:p>
          <a:p>
            <a:r>
              <a:rPr lang="en-US" b="1" dirty="0"/>
              <a:t>Visit Site</a:t>
            </a:r>
            <a:endParaRPr lang="en-US" dirty="0"/>
          </a:p>
          <a:p>
            <a:r>
              <a:rPr lang="en-US" dirty="0" smtClean="0"/>
              <a:t>The </a:t>
            </a:r>
            <a:r>
              <a:rPr lang="en-US" dirty="0"/>
              <a:t>user first visits the site where they have to cast the vote.</a:t>
            </a:r>
          </a:p>
          <a:p>
            <a:r>
              <a:rPr lang="en-US" b="1" dirty="0"/>
              <a:t>Apply Candidate</a:t>
            </a:r>
            <a:endParaRPr lang="en-US" dirty="0"/>
          </a:p>
          <a:p>
            <a:r>
              <a:rPr lang="en-US" dirty="0" smtClean="0"/>
              <a:t>In </a:t>
            </a:r>
            <a:r>
              <a:rPr lang="en-US" dirty="0"/>
              <a:t>this module, public users who are willing to apply for candidate can apply here by providing required details. All applied candidate can be elected as candidate. Admin only approve candidate. </a:t>
            </a:r>
          </a:p>
          <a:p>
            <a:r>
              <a:rPr lang="en-US" b="1" dirty="0"/>
              <a:t>QR Scanning</a:t>
            </a:r>
            <a:endParaRPr lang="en-US" dirty="0"/>
          </a:p>
          <a:p>
            <a:r>
              <a:rPr lang="en-US" dirty="0"/>
              <a:t>After the QR Coin is generated, the user can view the site only at the particular date and time and only at this time the user can view and access the site</a:t>
            </a:r>
          </a:p>
          <a:p>
            <a:r>
              <a:rPr lang="en-US" dirty="0"/>
              <a:t>and the user can scan QR .</a:t>
            </a:r>
          </a:p>
          <a:p>
            <a:r>
              <a:rPr lang="en-US" b="1" dirty="0"/>
              <a:t>QR Reading</a:t>
            </a:r>
            <a:endParaRPr lang="en-US" dirty="0"/>
          </a:p>
          <a:p>
            <a:r>
              <a:rPr lang="en-US" dirty="0"/>
              <a:t>In this project we can read our QR code by browsing and add QR image into our QR reader. We have alternative QR reading technology by using the scanner. Once we scan the QR and submit it into the QR reader the scanned image will be retrieved and the user can see the information provided in the decrypted QR. After scanned the QR and the information provided in the image will be decrypted.</a:t>
            </a:r>
          </a:p>
          <a:p>
            <a:r>
              <a:rPr lang="en-US" b="1" dirty="0"/>
              <a:t>Polling</a:t>
            </a:r>
            <a:endParaRPr lang="en-US" dirty="0"/>
          </a:p>
          <a:p>
            <a:r>
              <a:rPr lang="en-US" dirty="0"/>
              <a:t>After the QR is scanned, the user can poll votes. The user can view to whom they want to vote and poll accordingly and the voting details are viewed with database security using Encryption process. The voting process is now more secured.</a:t>
            </a:r>
          </a:p>
          <a:p>
            <a:r>
              <a:rPr lang="en-IN" b="1" dirty="0"/>
              <a:t>Database cryptography</a:t>
            </a:r>
            <a:endParaRPr lang="en-US" dirty="0"/>
          </a:p>
          <a:p>
            <a:r>
              <a:rPr lang="en-IN" dirty="0"/>
              <a:t>In this module, when all the votes are collected, they are stored in database after QR scanning. Each votes are scanned and stored in database after encryption so that authentication becomes even more secure. For this database security, </a:t>
            </a:r>
            <a:endParaRPr lang="en-US" dirty="0"/>
          </a:p>
        </p:txBody>
      </p:sp>
    </p:spTree>
    <p:extLst>
      <p:ext uri="{BB962C8B-B14F-4D97-AF65-F5344CB8AC3E}">
        <p14:creationId xmlns:p14="http://schemas.microsoft.com/office/powerpoint/2010/main" val="2679586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132" y="356417"/>
            <a:ext cx="3550920" cy="1325563"/>
          </a:xfrm>
        </p:spPr>
        <p:txBody>
          <a:bodyPr>
            <a:normAutofit/>
          </a:bodyPr>
          <a:lstStyle/>
          <a:p>
            <a:r>
              <a:rPr lang="en-US" sz="2800" dirty="0" smtClean="0">
                <a:solidFill>
                  <a:srgbClr val="C00000"/>
                </a:solidFill>
                <a:latin typeface="Arial" panose="020B0604020202020204" pitchFamily="34" charset="0"/>
                <a:cs typeface="Arial" panose="020B0604020202020204" pitchFamily="34" charset="0"/>
              </a:rPr>
              <a:t>MODULES</a:t>
            </a:r>
            <a:endParaRPr lang="en-US" sz="2800" dirty="0">
              <a:solidFill>
                <a:srgbClr val="C0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14103" y="1825625"/>
            <a:ext cx="10639697" cy="3538855"/>
          </a:xfrm>
        </p:spPr>
        <p:txBody>
          <a:bodyPr>
            <a:normAutofit fontScale="70000" lnSpcReduction="20000"/>
          </a:bodyPr>
          <a:lstStyle/>
          <a:p>
            <a:r>
              <a:rPr lang="en-IN" b="1" dirty="0"/>
              <a:t>ADMIN MODULES</a:t>
            </a:r>
            <a:endParaRPr lang="en-US" dirty="0"/>
          </a:p>
          <a:p>
            <a:r>
              <a:rPr lang="en-US" b="1" dirty="0"/>
              <a:t>Manage Voter Details</a:t>
            </a:r>
            <a:endParaRPr lang="en-US" dirty="0"/>
          </a:p>
          <a:p>
            <a:r>
              <a:rPr lang="en-US" dirty="0"/>
              <a:t>In this module, the user can add voter list and the admin only can access voter details and can update the voter details as and when necessary.</a:t>
            </a:r>
          </a:p>
          <a:p>
            <a:r>
              <a:rPr lang="en-US" b="1" dirty="0"/>
              <a:t>Generate QR Coin</a:t>
            </a:r>
            <a:endParaRPr lang="en-US" dirty="0"/>
          </a:p>
          <a:p>
            <a:r>
              <a:rPr lang="en-US" dirty="0"/>
              <a:t>After adding the details, QR Coin is generated and distributed to the particular user. Only that particular user can view the details and at particular date and time. Only with that QR Coin only the user can cast votes. </a:t>
            </a:r>
          </a:p>
          <a:p>
            <a:r>
              <a:rPr lang="en-US" b="1" dirty="0"/>
              <a:t>Manage Candidate details</a:t>
            </a:r>
            <a:endParaRPr lang="en-US" dirty="0"/>
          </a:p>
          <a:p>
            <a:r>
              <a:rPr lang="en-US" dirty="0"/>
              <a:t>In this modules, all applied candidate details will be managed. Admin can approve only particular candidate. And Party symbols will be allocated by admin to approved candidates.</a:t>
            </a:r>
          </a:p>
          <a:p>
            <a:endParaRPr lang="en-US" dirty="0"/>
          </a:p>
        </p:txBody>
      </p:sp>
    </p:spTree>
    <p:extLst>
      <p:ext uri="{BB962C8B-B14F-4D97-AF65-F5344CB8AC3E}">
        <p14:creationId xmlns:p14="http://schemas.microsoft.com/office/powerpoint/2010/main" val="2720760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906</Words>
  <Application>Microsoft Office PowerPoint</Application>
  <PresentationFormat>Widescreen</PresentationFormat>
  <Paragraphs>78</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 Black</vt:lpstr>
      <vt:lpstr>Calibri</vt:lpstr>
      <vt:lpstr>Calibri Light</vt:lpstr>
      <vt:lpstr>Office Theme</vt:lpstr>
      <vt:lpstr>                                           CSE302:COMPUTER NETWORKS PROJECT</vt:lpstr>
      <vt:lpstr>               POINTS TO BE DISCUSSED</vt:lpstr>
      <vt:lpstr>   ABSTRACT</vt:lpstr>
      <vt:lpstr>INTRODUCTION</vt:lpstr>
      <vt:lpstr>SOFTWARE REQUIRED</vt:lpstr>
      <vt:lpstr>ARCHITECTURE DIAGRAM</vt:lpstr>
      <vt:lpstr>DATA FLOW DIAGRAM</vt:lpstr>
      <vt:lpstr>MODULES</vt:lpstr>
      <vt:lpstr>MODULES</vt:lpstr>
      <vt:lpstr>OUTPUTS</vt:lpstr>
      <vt:lpstr>Candidate application</vt:lpstr>
      <vt:lpstr>   Admin Login</vt:lpstr>
      <vt:lpstr>  View applied candidates</vt:lpstr>
      <vt:lpstr>Single view</vt:lpstr>
      <vt:lpstr>Election schedule</vt:lpstr>
      <vt:lpstr>View Election </vt:lpstr>
      <vt:lpstr>Allocate party</vt:lpstr>
      <vt:lpstr>Add Voters</vt:lpstr>
      <vt:lpstr>View Voters</vt:lpstr>
      <vt:lpstr>Generate QR coin</vt:lpstr>
      <vt:lpstr>View QR</vt:lpstr>
      <vt:lpstr>View Candidates to vote</vt:lpstr>
      <vt:lpstr>Confirm vote</vt:lpstr>
      <vt:lpstr>encrypting vote</vt:lpstr>
      <vt:lpstr>Voted successfully</vt:lpstr>
      <vt:lpstr>Home page when no election schedule</vt:lpstr>
      <vt:lpstr>Conclusion: </vt:lpstr>
      <vt:lpstr> Future Enhancement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varun AK</dc:creator>
  <cp:lastModifiedBy>varun AK</cp:lastModifiedBy>
  <cp:revision>13</cp:revision>
  <dcterms:created xsi:type="dcterms:W3CDTF">2022-12-12T15:03:04Z</dcterms:created>
  <dcterms:modified xsi:type="dcterms:W3CDTF">2022-12-12T19:26:08Z</dcterms:modified>
</cp:coreProperties>
</file>